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23" r:id="rId3"/>
    <p:sldId id="270" r:id="rId4"/>
    <p:sldId id="287" r:id="rId5"/>
    <p:sldId id="288" r:id="rId6"/>
    <p:sldId id="305" r:id="rId7"/>
    <p:sldId id="306" r:id="rId8"/>
    <p:sldId id="308" r:id="rId9"/>
    <p:sldId id="307" r:id="rId10"/>
    <p:sldId id="309" r:id="rId11"/>
    <p:sldId id="310" r:id="rId12"/>
    <p:sldId id="311" r:id="rId13"/>
    <p:sldId id="313" r:id="rId14"/>
    <p:sldId id="314" r:id="rId15"/>
    <p:sldId id="316" r:id="rId16"/>
    <p:sldId id="317" r:id="rId17"/>
    <p:sldId id="315" r:id="rId18"/>
    <p:sldId id="303" r:id="rId19"/>
    <p:sldId id="319" r:id="rId20"/>
    <p:sldId id="320" r:id="rId21"/>
    <p:sldId id="321" r:id="rId22"/>
    <p:sldId id="322" r:id="rId23"/>
    <p:sldId id="3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56F05C-6DDD-422D-918C-314E9DA21D16}">
          <p14:sldIdLst>
            <p14:sldId id="256"/>
            <p14:sldId id="323"/>
            <p14:sldId id="270"/>
            <p14:sldId id="287"/>
            <p14:sldId id="288"/>
            <p14:sldId id="305"/>
            <p14:sldId id="306"/>
            <p14:sldId id="308"/>
            <p14:sldId id="307"/>
            <p14:sldId id="309"/>
            <p14:sldId id="310"/>
            <p14:sldId id="311"/>
            <p14:sldId id="313"/>
            <p14:sldId id="314"/>
            <p14:sldId id="316"/>
            <p14:sldId id="317"/>
            <p14:sldId id="315"/>
            <p14:sldId id="303"/>
            <p14:sldId id="319"/>
            <p14:sldId id="320"/>
            <p14:sldId id="321"/>
            <p14:sldId id="32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C1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24D60-FF91-4528-9E41-83A88AB1208B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59A0-69B9-4771-B35E-841E9F8D2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7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f8dfbc3a1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f8dfbc3a1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2C1-420E-47FB-ACAB-67B777B5B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F8E1-B062-4897-9618-C74E0E8E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5A0D-1975-49D7-B993-BAC4104F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B20D-5F8F-4F24-8D9F-C87161CB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49BE-8177-4280-92DC-DE487D7D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6CD2-9269-45A8-B08B-08B048B5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61330-8FBA-49A2-8242-BA5C4F168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FFAEA-4A3C-487B-81C0-E804FE79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B930-FD11-43AB-8E58-8A836B8E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FF053-A3DF-4DF2-BD81-1FF1E058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7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7496B-963A-4FF7-A4BF-1729FC4C7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EB4D8-2F5D-48B9-B6AD-42AC23A36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1DCB-F443-4ABC-B77E-F05B6CFC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8CEB-A946-49D8-A3C2-7DDE5EB7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20B9-BDB5-4DBF-8B2E-81105A7E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3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6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475-942C-4A23-A4EA-2580EAB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71F5-936B-4035-9F86-6FD1BD273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F82A-49AE-46DD-A16A-7083C557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E12B4-51CF-4406-AD70-279DA6C1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CEA7-051F-43A8-8BB6-7B204720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3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2771-22E6-4E37-BDE6-0164F77E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2E390-E3E9-4660-ACB9-AB5E4F89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667B6-356B-4578-9FBF-BE3AFF1C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1A3-8B86-4584-911E-D33BEE01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380A0-D20E-4D70-BC56-91840C0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05CD-3B69-41B0-B188-9D598FF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E7F3-C9B7-4585-8D9B-3D3BEDE28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867B-438F-4AEB-A3DE-E9D5882AC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AB0C-BAC8-454B-A68D-2990861A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A15B-00E8-49B3-94E6-ADE33874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45FE-82B1-4316-B37E-7773086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2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743F-BF1C-4EDD-847C-284F2790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CD02D-B692-4D45-BF7B-C6DAB0AD7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0B6C7-A467-4FE9-861D-F51C7DC80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AD1B-5AC0-4897-A4E9-FD3975BB8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FAFB1-0C81-4D1A-8FAD-967DFADB6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FBE65-1A39-489F-A058-C3826DEA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69C8C-860C-4E54-88BF-5E3C95DB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46470-13AA-4323-86A1-5044CBC5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1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56D2-DD9A-448F-9201-6C911D9C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44250-1A85-47E4-959C-C3EB9A7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B4A11-1B84-4CB9-9064-11B99F04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D7350-4329-4933-8E26-CAE8E53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7B8A5-C926-40F5-A773-13AEE3E4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2DEEB-7EF2-4463-87F6-BB70C577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A9B34-B11F-48DD-BB5C-A06576B2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6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D939-6546-42A3-836B-8F47A8F1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CBDA4-2C8B-481D-BA3D-EB58CBFA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CD14-3D1F-4A64-89F0-F423B36D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789A-E8C0-4BD3-A037-4BC5C43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9AC65-2F93-4766-A199-8111F883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3F26-9540-4F6F-B543-2F557482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339B-E08A-420F-8E1E-8A02FA7C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EE295-03F8-48C6-87F4-36A024F0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96E9-4041-4B64-BA88-EC4C5C5D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9259A-2E7A-4E44-BF92-A732F9F8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55629-03D0-4FC4-923E-1D89AA66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6AA19-AFF1-44DE-8901-FC8B9FB9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6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45F96-CD1D-43CA-BE06-3B971203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A70E-659B-47B1-8C35-921BEBFE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27EE-3A85-4784-9BEE-B0AC07521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7676-C212-4803-93A5-304A74E7C3F6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0DEE2-F6A2-45D5-BC76-33A6337BC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A8A9-AF3D-4F32-BE5A-BB6D28C41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23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0281-0281-48A9-9D6A-9C5E0E62C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64311"/>
          </a:xfrm>
        </p:spPr>
        <p:txBody>
          <a:bodyPr>
            <a:normAutofit/>
          </a:bodyPr>
          <a:lstStyle/>
          <a:p>
            <a:r>
              <a:rPr lang="en-GB" dirty="0"/>
              <a:t>Using “</a:t>
            </a:r>
            <a:r>
              <a:rPr lang="en-GB" i="1" dirty="0"/>
              <a:t>Machine Learning</a:t>
            </a:r>
            <a:r>
              <a:rPr lang="en-GB" dirty="0"/>
              <a:t>” (</a:t>
            </a:r>
            <a:r>
              <a:rPr lang="en-GB" dirty="0" err="1"/>
              <a:t>a.k.a</a:t>
            </a:r>
            <a:r>
              <a:rPr lang="en-GB" dirty="0"/>
              <a:t> statistics) to estimate the unknown</a:t>
            </a:r>
          </a:p>
        </p:txBody>
      </p:sp>
      <p:pic>
        <p:nvPicPr>
          <p:cNvPr id="5" name="Picture 4" descr="A close - up of a forest&#10;&#10;Description automatically generated with low confidence">
            <a:extLst>
              <a:ext uri="{FF2B5EF4-FFF2-40B4-BE49-F238E27FC236}">
                <a16:creationId xmlns:a16="http://schemas.microsoft.com/office/drawing/2014/main" id="{0E71F5F5-5442-457D-917B-81B1E6E05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1"/>
          <a:stretch/>
        </p:blipFill>
        <p:spPr>
          <a:xfrm>
            <a:off x="0" y="2166151"/>
            <a:ext cx="12192000" cy="4691849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395CB27-0C24-4CD8-9457-8B75A39AB466}"/>
              </a:ext>
            </a:extLst>
          </p:cNvPr>
          <p:cNvSpPr/>
          <p:nvPr/>
        </p:nvSpPr>
        <p:spPr>
          <a:xfrm>
            <a:off x="4784687" y="181169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32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E083-F894-431A-9E18-FEA63E49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model best fits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A624-7F5D-46A2-A568-F09298AB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77480"/>
            <a:ext cx="7223089" cy="48767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running analysis, you will invariably have multiple models, all trying to explain the same pattern, e.g.,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o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t</a:t>
            </a:r>
          </a:p>
          <a:p>
            <a:pPr lvl="1"/>
            <a:r>
              <a:rPr lang="en-GB" dirty="0" err="1"/>
              <a:t>M</a:t>
            </a:r>
            <a:r>
              <a:rPr lang="en-GB" baseline="-25000" dirty="0" err="1"/>
              <a:t>h</a:t>
            </a:r>
            <a:endParaRPr lang="en-GB" baseline="-25000" dirty="0"/>
          </a:p>
          <a:p>
            <a:pPr lvl="1"/>
            <a:r>
              <a:rPr lang="en-GB" dirty="0"/>
              <a:t>M</a:t>
            </a:r>
            <a:r>
              <a:rPr lang="en-GB" baseline="-25000" dirty="0"/>
              <a:t>b</a:t>
            </a:r>
          </a:p>
          <a:p>
            <a:r>
              <a:rPr lang="en-GB" dirty="0"/>
              <a:t>Out of all the models that we’ve run, how do we choose the best model?</a:t>
            </a:r>
          </a:p>
          <a:p>
            <a:endParaRPr lang="en-GB" dirty="0"/>
          </a:p>
          <a:p>
            <a:r>
              <a:rPr lang="en-GB" dirty="0"/>
              <a:t>AIC</a:t>
            </a:r>
          </a:p>
          <a:p>
            <a:pPr lvl="1"/>
            <a:r>
              <a:rPr lang="en-GB" dirty="0"/>
              <a:t>“An Information Criteria” </a:t>
            </a:r>
          </a:p>
          <a:p>
            <a:pPr lvl="1"/>
            <a:r>
              <a:rPr lang="en-GB" dirty="0"/>
              <a:t>“Improperly” called Akaike’s Information Criteria</a:t>
            </a:r>
          </a:p>
          <a:p>
            <a:pPr lvl="2"/>
            <a:r>
              <a:rPr lang="en-GB" dirty="0"/>
              <a:t>He never named it after himself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7C8C010-C9CD-428B-AFBE-D29B1F68000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3" name="Picture 5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7868F4F-A484-421C-96D8-234AC10EB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13" y="1081792"/>
            <a:ext cx="3902876" cy="52724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5E30726-EA69-40FA-A48D-D2F850F2FCC0}"/>
              </a:ext>
            </a:extLst>
          </p:cNvPr>
          <p:cNvSpPr txBox="1"/>
          <p:nvPr/>
        </p:nvSpPr>
        <p:spPr>
          <a:xfrm>
            <a:off x="8509000" y="6354279"/>
            <a:ext cx="35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dirty="0">
                <a:effectLst/>
              </a:rPr>
              <a:t>赤池 弘次</a:t>
            </a:r>
            <a:r>
              <a:rPr lang="en-US" altLang="ja-JP" b="0" dirty="0">
                <a:effectLst/>
              </a:rPr>
              <a:t>, </a:t>
            </a:r>
            <a:r>
              <a:rPr lang="en-GB" b="0" i="1" dirty="0">
                <a:effectLst/>
              </a:rPr>
              <a:t>Akaike </a:t>
            </a:r>
            <a:r>
              <a:rPr lang="en-GB" b="0" i="1" dirty="0" err="1">
                <a:effectLst/>
              </a:rPr>
              <a:t>Hirotsugu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1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AB89-2ADB-432F-92C2-007C3A2C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Overfitting and underfitting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E155B42-85A8-47D1-BF73-713D3DFF8AA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9A735-4C81-4945-9FC2-B97EB2BD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"/>
          <a:stretch/>
        </p:blipFill>
        <p:spPr>
          <a:xfrm>
            <a:off x="2146299" y="1476782"/>
            <a:ext cx="7988663" cy="525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D6A1B-5D7E-4731-8E97-EEE78F3B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 r="95148" b="63061"/>
          <a:stretch/>
        </p:blipFill>
        <p:spPr>
          <a:xfrm>
            <a:off x="1701438" y="2657881"/>
            <a:ext cx="355600" cy="1939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065CA9-96F5-4037-82B3-04D8A3708D58}"/>
              </a:ext>
            </a:extLst>
          </p:cNvPr>
          <p:cNvSpPr/>
          <p:nvPr/>
        </p:nvSpPr>
        <p:spPr>
          <a:xfrm>
            <a:off x="2146299" y="147678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F2DE5-9FCA-430F-82C8-8132CB913541}"/>
              </a:ext>
            </a:extLst>
          </p:cNvPr>
          <p:cNvSpPr/>
          <p:nvPr/>
        </p:nvSpPr>
        <p:spPr>
          <a:xfrm>
            <a:off x="6118186" y="145952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811C1F-470F-4852-BE8A-30E66BA767AA}"/>
              </a:ext>
            </a:extLst>
          </p:cNvPr>
          <p:cNvSpPr/>
          <p:nvPr/>
        </p:nvSpPr>
        <p:spPr>
          <a:xfrm>
            <a:off x="2146298" y="3981064"/>
            <a:ext cx="8077925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edroom&#10;&#10;Description automatically generated">
            <a:extLst>
              <a:ext uri="{FF2B5EF4-FFF2-40B4-BE49-F238E27FC236}">
                <a16:creationId xmlns:a16="http://schemas.microsoft.com/office/drawing/2014/main" id="{19529921-A380-4136-8F3D-2B7E698E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6" y="1394462"/>
            <a:ext cx="5942014" cy="445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06C32-C055-481E-A6E2-ADD4A59384CD}"/>
              </a:ext>
            </a:extLst>
          </p:cNvPr>
          <p:cNvSpPr txBox="1"/>
          <p:nvPr/>
        </p:nvSpPr>
        <p:spPr>
          <a:xfrm>
            <a:off x="6547245" y="1426138"/>
            <a:ext cx="4574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Overfit: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data almost “perfectly”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prediction (line) goes through each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“costs” lots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5 parameters with only 5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4B40-10A2-41D9-A576-C40FD4C73F16}"/>
              </a:ext>
            </a:extLst>
          </p:cNvPr>
          <p:cNvSpPr txBox="1"/>
          <p:nvPr/>
        </p:nvSpPr>
        <p:spPr>
          <a:xfrm>
            <a:off x="2428946" y="4184600"/>
            <a:ext cx="9394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Underfit: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poorly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prediction (line) doesn’t really match the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is very “cheap”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2 parameters with only 5 observations</a:t>
            </a:r>
          </a:p>
        </p:txBody>
      </p:sp>
    </p:spTree>
    <p:extLst>
      <p:ext uri="{BB962C8B-B14F-4D97-AF65-F5344CB8AC3E}">
        <p14:creationId xmlns:p14="http://schemas.microsoft.com/office/powerpoint/2010/main" val="740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3" grpId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938B-348B-45D0-9E42-AD2B9545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AIC to find most “parsimonious”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FC81-65C1-4892-9D46-9277502E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/>
          <a:lstStyle/>
          <a:p>
            <a:r>
              <a:rPr lang="en-GB" dirty="0"/>
              <a:t>To do so, we use the best Likelihood value (“rating”) for each of the different models that we’ve run.</a:t>
            </a:r>
          </a:p>
          <a:p>
            <a:r>
              <a:rPr lang="en-GB" dirty="0"/>
              <a:t>Though we need to tweak the Likelihood</a:t>
            </a:r>
          </a:p>
          <a:p>
            <a:pPr lvl="1"/>
            <a:r>
              <a:rPr lang="en-GB" dirty="0"/>
              <a:t>(More equations are coming)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926A7E4-FC3A-4C5D-9B97-F441C295EB39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uppies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AD716F5-A5FB-4E90-9F3B-E57D5528C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2" b="22600"/>
          <a:stretch/>
        </p:blipFill>
        <p:spPr>
          <a:xfrm>
            <a:off x="1822639" y="3733800"/>
            <a:ext cx="8546720" cy="30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From Likelihood to 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First, log transform the likelihood: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9228-5113-46C7-8631-379FBD8B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0"/>
            <a:ext cx="10617563" cy="424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0992-8B63-4285-ABEF-A1B34EB3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481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From Log-Likelihood to -2*Log-Likelihood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Then, multiply the log transform by -2: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B4469C-6DC4-4313-A241-914F9D71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66EF4-0A39-40AE-B184-5B9EBECC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5" y="2334116"/>
            <a:ext cx="10719527" cy="42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Savvy shoppers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92475"/>
          </a:xfrm>
        </p:spPr>
        <p:txBody>
          <a:bodyPr>
            <a:normAutofit/>
          </a:bodyPr>
          <a:lstStyle/>
          <a:p>
            <a:r>
              <a:rPr lang="en-GB" dirty="0"/>
              <a:t>Keep the -2LogLikelihood in the back of your mind for a second</a:t>
            </a:r>
          </a:p>
          <a:p>
            <a:r>
              <a:rPr lang="en-GB" dirty="0"/>
              <a:t>We want to be “savvy shoppers”</a:t>
            </a:r>
          </a:p>
          <a:p>
            <a:pPr lvl="1"/>
            <a:r>
              <a:rPr lang="en-GB" dirty="0"/>
              <a:t>We’re aiming to get the best value-for-money item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We’ll use -2LogLikelihood as our ranking for each “item” (i.e. model)</a:t>
            </a:r>
          </a:p>
          <a:p>
            <a:r>
              <a:rPr lang="en-GB" dirty="0"/>
              <a:t>We’ll say the £price is the cost (i.e. number of parameters)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/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GB" sz="1800" i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 is the -2 log Likelihood,</a:t>
                </a:r>
              </a:p>
              <a:p>
                <a:r>
                  <a:rPr lang="en-GB" dirty="0"/>
                  <a:t>K is the number of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blipFill>
                <a:blip r:embed="rId3"/>
                <a:stretch>
                  <a:fillRect l="-1463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3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buy some dog toys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085886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dog toy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-400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£11.25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=−400+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22.5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𝟑𝟕𝟕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77.5−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£15.00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𝟏𝟒𝟎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−140</m:t>
                                </m:r>
                                <m:r>
                                  <a:rPr lang="en-GB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𝟐𝟒𝟎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algn="ctr"/>
                          <a:endParaRPr lang="en-GB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-390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£5.00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−−380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085886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dog toy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-400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£11.25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7500" r="-95814" b="-2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7500" r="-488" b="-2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£15.00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126971" r="-95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126971" r="-48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-390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£5.00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27917" r="-95814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27917" r="-488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Content Placeholder 4" descr="A dog biting a toy&#10;&#10;Description automatically generated with low confidence">
            <a:extLst>
              <a:ext uri="{FF2B5EF4-FFF2-40B4-BE49-F238E27FC236}">
                <a16:creationId xmlns:a16="http://schemas.microsoft.com/office/drawing/2014/main" id="{179373FE-341F-456D-BE68-D8D43044B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8787"/>
            <a:ext cx="2092913" cy="1395275"/>
          </a:xfrm>
          <a:prstGeom prst="rect">
            <a:avLst/>
          </a:prstGeom>
        </p:spPr>
      </p:pic>
      <p:pic>
        <p:nvPicPr>
          <p:cNvPr id="13" name="Picture 12" descr="A dog eating a carrot&#10;&#10;Description automatically generated with low confidence">
            <a:extLst>
              <a:ext uri="{FF2B5EF4-FFF2-40B4-BE49-F238E27FC236}">
                <a16:creationId xmlns:a16="http://schemas.microsoft.com/office/drawing/2014/main" id="{8F5948FE-7117-4A52-8E92-F673906B6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1" y="4643576"/>
            <a:ext cx="2100801" cy="1400534"/>
          </a:xfrm>
          <a:prstGeom prst="rect">
            <a:avLst/>
          </a:prstGeom>
        </p:spPr>
      </p:pic>
      <p:pic>
        <p:nvPicPr>
          <p:cNvPr id="15" name="Picture 14" descr="A picture containing dog, indoor, white, mammal&#10;&#10;Description automatically generated">
            <a:extLst>
              <a:ext uri="{FF2B5EF4-FFF2-40B4-BE49-F238E27FC236}">
                <a16:creationId xmlns:a16="http://schemas.microsoft.com/office/drawing/2014/main" id="{CAB8F041-6EAF-461C-90EE-F8E4C44882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75"/>
          <a:stretch/>
        </p:blipFill>
        <p:spPr>
          <a:xfrm>
            <a:off x="838199" y="3206888"/>
            <a:ext cx="2092913" cy="13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773880-6534-4A81-9227-F22EFBD494FF}"/>
              </a:ext>
            </a:extLst>
          </p:cNvPr>
          <p:cNvSpPr/>
          <p:nvPr/>
        </p:nvSpPr>
        <p:spPr>
          <a:xfrm>
            <a:off x="2931112" y="1233997"/>
            <a:ext cx="2280080" cy="4953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B085B-77CF-4E7C-A42D-0B0606C8785B}"/>
              </a:ext>
            </a:extLst>
          </p:cNvPr>
          <p:cNvSpPr/>
          <p:nvPr/>
        </p:nvSpPr>
        <p:spPr>
          <a:xfrm>
            <a:off x="5219081" y="1233997"/>
            <a:ext cx="1172841" cy="4953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95AFB-19B7-4B28-877C-8F420D20884B}"/>
              </a:ext>
            </a:extLst>
          </p:cNvPr>
          <p:cNvSpPr/>
          <p:nvPr/>
        </p:nvSpPr>
        <p:spPr>
          <a:xfrm>
            <a:off x="6384159" y="1233996"/>
            <a:ext cx="2520143" cy="4953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E2CBBD-FA1E-4C7E-997A-4BC6878F3E75}"/>
              </a:ext>
            </a:extLst>
          </p:cNvPr>
          <p:cNvSpPr/>
          <p:nvPr/>
        </p:nvSpPr>
        <p:spPr>
          <a:xfrm>
            <a:off x="8904301" y="1233995"/>
            <a:ext cx="2849733" cy="4953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98CA-6CDE-4EA1-A4D7-AFA2A95F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73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Model selection with AIC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CB06-917F-41A2-A509-75440974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always choose the model with the lowest AIC</a:t>
            </a:r>
          </a:p>
          <a:p>
            <a:pPr lvl="1"/>
            <a:r>
              <a:rPr lang="en-GB" dirty="0"/>
              <a:t>This will be the model where ∆AIC = 0</a:t>
            </a:r>
          </a:p>
          <a:p>
            <a:r>
              <a:rPr lang="en-GB" dirty="0"/>
              <a:t>Any models with ∆AIC &gt; 2, we reject them</a:t>
            </a:r>
          </a:p>
          <a:p>
            <a:r>
              <a:rPr lang="en-GB" dirty="0"/>
              <a:t>If there is a model with ∆AIC &lt; 2, both model are valid.</a:t>
            </a:r>
          </a:p>
          <a:p>
            <a:pPr lvl="1"/>
            <a:r>
              <a:rPr lang="en-GB" dirty="0"/>
              <a:t>Of those two models, you choose which one to use</a:t>
            </a:r>
          </a:p>
          <a:p>
            <a:r>
              <a:rPr lang="en-GB" b="1" i="1" dirty="0"/>
              <a:t>Always run the simplest possible model!!!</a:t>
            </a:r>
          </a:p>
          <a:p>
            <a:pPr lvl="1"/>
            <a:endParaRPr lang="en-GB" dirty="0"/>
          </a:p>
        </p:txBody>
      </p:sp>
      <p:pic>
        <p:nvPicPr>
          <p:cNvPr id="8" name="Picture 7" descr="A dog eating a carrot&#10;&#10;Description automatically generated with low confidence">
            <a:extLst>
              <a:ext uri="{FF2B5EF4-FFF2-40B4-BE49-F238E27FC236}">
                <a16:creationId xmlns:a16="http://schemas.microsoft.com/office/drawing/2014/main" id="{3359749D-B333-4DFA-BD87-E5F39D3EB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97151"/>
            <a:ext cx="7248942" cy="4832627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BC32561-B451-45EA-9967-73BB227C29D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16D51-CBF2-4224-BD22-DF3A64313E0F}"/>
              </a:ext>
            </a:extLst>
          </p:cNvPr>
          <p:cNvSpPr txBox="1"/>
          <p:nvPr/>
        </p:nvSpPr>
        <p:spPr>
          <a:xfrm>
            <a:off x="7395597" y="6469895"/>
            <a:ext cx="1967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No more p-values!</a:t>
            </a:r>
          </a:p>
        </p:txBody>
      </p:sp>
    </p:spTree>
    <p:extLst>
      <p:ext uri="{BB962C8B-B14F-4D97-AF65-F5344CB8AC3E}">
        <p14:creationId xmlns:p14="http://schemas.microsoft.com/office/powerpoint/2010/main" val="19840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3CC99-C0FF-4EC8-B6F6-44AB2CFD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69" y="1715394"/>
            <a:ext cx="4901466" cy="5032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0A385-B295-4E6B-9B8C-D693CB55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6478"/>
            <a:ext cx="11360800" cy="1318616"/>
          </a:xfrm>
        </p:spPr>
        <p:txBody>
          <a:bodyPr/>
          <a:lstStyle/>
          <a:p>
            <a:pPr algn="ctr"/>
            <a:r>
              <a:rPr lang="en-GB" dirty="0"/>
              <a:t>No amount of clever statistics can save you from the Monkey’s paw!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148B1B88-469A-45AB-AA75-244E16CFE4BF}"/>
              </a:ext>
            </a:extLst>
          </p:cNvPr>
          <p:cNvSpPr/>
          <p:nvPr/>
        </p:nvSpPr>
        <p:spPr>
          <a:xfrm>
            <a:off x="4347583" y="1575094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GB" dirty="0"/>
                  <a:t>Figure shows the results of using AIC to choose which variables to include in a model.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All of the variables used in the model had absolutely no effect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(they were just random numbers), yet AIC suggests that these 3 variables have an effect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 only protection against the Monkey’s paw is your own brain.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  <a:blipFill>
                <a:blip r:embed="rId3"/>
                <a:stretch>
                  <a:fillRect t="-1141" r="-1906" b="-2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35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8887-492D-4E8A-B6B7-8A2B3602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Bring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7E01-587F-42F6-9011-F41A2440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2440" cy="2225589"/>
          </a:xfrm>
        </p:spPr>
        <p:txBody>
          <a:bodyPr>
            <a:normAutofit/>
          </a:bodyPr>
          <a:lstStyle/>
          <a:p>
            <a:r>
              <a:rPr lang="en-GB" dirty="0"/>
              <a:t>American mink in the Hebrides</a:t>
            </a:r>
          </a:p>
          <a:p>
            <a:pPr lvl="1"/>
            <a:r>
              <a:rPr lang="en-GB" dirty="0"/>
              <a:t>Mink “escaped” fur farms in 1960’s</a:t>
            </a:r>
          </a:p>
          <a:p>
            <a:pPr lvl="1"/>
            <a:r>
              <a:rPr lang="en-GB" dirty="0"/>
              <a:t>Spread all over Scotland and reached South </a:t>
            </a:r>
            <a:r>
              <a:rPr lang="en-GB" dirty="0" err="1"/>
              <a:t>Uist</a:t>
            </a:r>
            <a:r>
              <a:rPr lang="en-GB" dirty="0"/>
              <a:t> in 2001</a:t>
            </a:r>
          </a:p>
          <a:p>
            <a:pPr lvl="1"/>
            <a:r>
              <a:rPr lang="en-GB" dirty="0"/>
              <a:t>Any captured mink are eradicated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F0D275-1B45-4C24-819D-9FE91D1ED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80" y="1235440"/>
            <a:ext cx="3849041" cy="5437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005-CD8F-4AA4-82E7-4D400EEBA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3" t="38294" r="20583" b="21706"/>
          <a:stretch/>
        </p:blipFill>
        <p:spPr>
          <a:xfrm>
            <a:off x="5887720" y="4051214"/>
            <a:ext cx="2021840" cy="2621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0867F-5147-4790-A23B-D8B75A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67" t="33559" r="20750" b="37054"/>
          <a:stretch/>
        </p:blipFill>
        <p:spPr>
          <a:xfrm>
            <a:off x="1361440" y="4746724"/>
            <a:ext cx="4277360" cy="19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6BA4-CA69-498D-BA89-BAF862BA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DAD8-1861-4BDA-96E4-66A25174B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5" y="1325562"/>
            <a:ext cx="6868411" cy="5397561"/>
          </a:xfrm>
        </p:spPr>
        <p:txBody>
          <a:bodyPr>
            <a:normAutofit fontScale="92500"/>
          </a:bodyPr>
          <a:lstStyle/>
          <a:p>
            <a:r>
              <a:rPr lang="en-GB" dirty="0"/>
              <a:t>All of this is to figure out what the population size is</a:t>
            </a:r>
          </a:p>
          <a:p>
            <a:pPr lvl="1"/>
            <a:r>
              <a:rPr lang="en-GB" dirty="0"/>
              <a:t>Fundamental for conserving/managing a species</a:t>
            </a:r>
          </a:p>
          <a:p>
            <a:r>
              <a:rPr lang="en-GB" dirty="0"/>
              <a:t>To do this we need to estimate two parameters</a:t>
            </a:r>
          </a:p>
          <a:p>
            <a:pPr lvl="1"/>
            <a:r>
              <a:rPr lang="en-GB" dirty="0"/>
              <a:t>The capture rate (</a:t>
            </a:r>
            <a:r>
              <a:rPr lang="en-GB" i="1" dirty="0"/>
              <a:t>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number never encountered (</a:t>
            </a:r>
            <a:r>
              <a:rPr lang="en-GB" i="1" dirty="0"/>
              <a:t>f</a:t>
            </a:r>
            <a:r>
              <a:rPr lang="en-GB" i="1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Previously we just assumed the values of these</a:t>
            </a:r>
          </a:p>
          <a:p>
            <a:pPr lvl="1"/>
            <a:r>
              <a:rPr lang="en-GB" dirty="0"/>
              <a:t>But in reality MLE does this</a:t>
            </a:r>
          </a:p>
          <a:p>
            <a:r>
              <a:rPr lang="en-GB" dirty="0"/>
              <a:t>We will inevitably run different versions of these models</a:t>
            </a:r>
          </a:p>
          <a:p>
            <a:pPr lvl="1"/>
            <a:r>
              <a:rPr lang="en-GB" dirty="0"/>
              <a:t>How do we choose which hypothesis best matches the observations?</a:t>
            </a:r>
          </a:p>
          <a:p>
            <a:pPr lvl="2"/>
            <a:r>
              <a:rPr lang="en-GB" dirty="0"/>
              <a:t>Is it M</a:t>
            </a:r>
            <a:r>
              <a:rPr lang="en-GB" baseline="-25000" dirty="0"/>
              <a:t>o</a:t>
            </a:r>
            <a:r>
              <a:rPr lang="en-GB" dirty="0"/>
              <a:t>, M</a:t>
            </a:r>
            <a:r>
              <a:rPr lang="en-GB" baseline="-25000" dirty="0"/>
              <a:t>t</a:t>
            </a:r>
            <a:r>
              <a:rPr lang="en-GB" dirty="0"/>
              <a:t>,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, M</a:t>
            </a:r>
            <a:r>
              <a:rPr lang="en-GB" baseline="-25000" dirty="0"/>
              <a:t>b</a:t>
            </a:r>
            <a:r>
              <a:rPr lang="en-GB" dirty="0"/>
              <a:t>, etc.?</a:t>
            </a:r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36F24581-0A16-46CC-9A13-FB2CCD99A17D}"/>
              </a:ext>
            </a:extLst>
          </p:cNvPr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large group of penguins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A5FD502A-7B59-4086-966C-FF17C2459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1" r="1"/>
          <a:stretch/>
        </p:blipFill>
        <p:spPr>
          <a:xfrm>
            <a:off x="7217546" y="1325563"/>
            <a:ext cx="4911733" cy="53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FE22-D2A6-4298-A71F-B77C6F17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7,500 mink traps operated by 14 staff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4AD6344-6AA8-4607-82A2-88DF035D928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452F9-FE31-440B-9C67-22F988F7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 t="14985" r="19750" b="10233"/>
          <a:stretch/>
        </p:blipFill>
        <p:spPr>
          <a:xfrm>
            <a:off x="1889759" y="1343818"/>
            <a:ext cx="8412480" cy="54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A Closed CMR model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The authors used a version of the Behavioural model (M</a:t>
                </a:r>
                <a:r>
                  <a:rPr lang="en-GB" baseline="-25000" dirty="0"/>
                  <a:t>b</a:t>
                </a:r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The probability that an animal is captured varies depending on whether it was captured in the past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  <a:p>
                <a:pPr lvl="1"/>
                <a:r>
                  <a:rPr lang="en-GB" dirty="0"/>
                  <a:t>BUT! Since animals caught were killed, they cannot be recaptured</a:t>
                </a:r>
              </a:p>
              <a:p>
                <a:pPr lvl="2"/>
                <a:r>
                  <a:rPr lang="en-GB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0 (and we don’t need to estimate it)</a:t>
                </a:r>
              </a:p>
              <a:p>
                <a:pPr lvl="2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  <a:blipFill>
                <a:blip r:embed="rId3"/>
                <a:stretch>
                  <a:fillRect l="-1073" t="-5753" r="-201" b="-5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0100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0001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9200" t="-10667" r="-800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38953" t="-110667" r="-402326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09200" t="-110667" r="-800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207895" r="-4023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207895" r="-3325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207895" r="-800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312000" r="-402326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312000" r="-332500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312000" r="-294074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312000" r="-800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412000" r="-402326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412000" r="-332500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412000" r="-29407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412000" r="-17379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412000" r="-800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512000" r="-40232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512000" r="-3325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512000" r="-29407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512000" r="-17379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512000" r="-800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D51E7E-748A-441F-8CDF-E40BE10FD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67" t="24961" r="20750" b="30739"/>
          <a:stretch/>
        </p:blipFill>
        <p:spPr>
          <a:xfrm>
            <a:off x="8920280" y="1920345"/>
            <a:ext cx="3271720" cy="46977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50D9D0-B576-4558-987F-F781FCF7CBF1}"/>
              </a:ext>
            </a:extLst>
          </p:cNvPr>
          <p:cNvSpPr/>
          <p:nvPr/>
        </p:nvSpPr>
        <p:spPr>
          <a:xfrm>
            <a:off x="609600" y="450088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B447D-F308-4A75-8101-E17305E2F1EC}"/>
              </a:ext>
            </a:extLst>
          </p:cNvPr>
          <p:cNvSpPr/>
          <p:nvPr/>
        </p:nvSpPr>
        <p:spPr>
          <a:xfrm>
            <a:off x="609600" y="4946681"/>
            <a:ext cx="7294880" cy="88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34B3E-6659-4FE1-B590-759A5888361F}"/>
              </a:ext>
            </a:extLst>
          </p:cNvPr>
          <p:cNvSpPr/>
          <p:nvPr/>
        </p:nvSpPr>
        <p:spPr>
          <a:xfrm>
            <a:off x="609600" y="580726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6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008F0-DC45-4DEE-82F7-B265CB40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" r="9674" b="20519"/>
          <a:stretch/>
        </p:blipFill>
        <p:spPr>
          <a:xfrm>
            <a:off x="176205" y="1331841"/>
            <a:ext cx="11839589" cy="54068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BD600-3000-44D1-B378-1164DA1C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Programme MARK software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5FC0641B-BE54-44A3-BBC9-61B5F6E482CD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2558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4B44-F49F-4063-9F34-8A4D4F54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Maximum Likelihood Estimation is just an equation that </a:t>
            </a:r>
            <a:r>
              <a:rPr lang="en-GB" dirty="0" err="1"/>
              <a:t>ratesdifferent</a:t>
            </a:r>
            <a:r>
              <a:rPr lang="en-GB" dirty="0"/>
              <a:t> parameter values to give the most plausible version of </a:t>
            </a:r>
            <a:r>
              <a:rPr lang="en-GB" i="1" dirty="0"/>
              <a:t>that specific model, </a:t>
            </a:r>
            <a:r>
              <a:rPr lang="en-GB" dirty="0"/>
              <a:t>conditional on the data.</a:t>
            </a:r>
          </a:p>
          <a:p>
            <a:r>
              <a:rPr lang="en-GB" dirty="0"/>
              <a:t>We can also then use the best likelihood, of all models tested, to do model selection.</a:t>
            </a:r>
          </a:p>
          <a:p>
            <a:r>
              <a:rPr lang="en-GB" dirty="0"/>
              <a:t>We do so by using the model with the </a:t>
            </a:r>
            <a:r>
              <a:rPr lang="en-GB" b="1" i="1" dirty="0"/>
              <a:t>LOWEST </a:t>
            </a:r>
            <a:r>
              <a:rPr lang="en-GB" dirty="0"/>
              <a:t>AIC.</a:t>
            </a:r>
          </a:p>
          <a:p>
            <a:r>
              <a:rPr lang="en-GB" dirty="0"/>
              <a:t>Any competing models where ∆AIC &lt; 2, we cannot distinguish between the two </a:t>
            </a:r>
            <a:r>
              <a:rPr lang="en-GB"/>
              <a:t>different models.</a:t>
            </a:r>
            <a:endParaRPr lang="en-GB" dirty="0"/>
          </a:p>
          <a:p>
            <a:r>
              <a:rPr lang="en-GB" dirty="0"/>
              <a:t>AIC is a method to distinguish between models, but it doesn’t mean you can turn your brain off!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title"/>
          </p:nvPr>
        </p:nvSpPr>
        <p:spPr>
          <a:xfrm>
            <a:off x="415600" y="203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GB" dirty="0"/>
              <a:t>Closed CMR; statistics and data</a:t>
            </a:r>
            <a:endParaRPr dirty="0"/>
          </a:p>
        </p:txBody>
      </p:sp>
      <p:cxnSp>
        <p:nvCxnSpPr>
          <p:cNvPr id="406" name="Google Shape;406;p27"/>
          <p:cNvCxnSpPr>
            <a:stCxn id="407" idx="6"/>
            <a:endCxn id="408" idx="2"/>
          </p:cNvCxnSpPr>
          <p:nvPr/>
        </p:nvCxnSpPr>
        <p:spPr>
          <a:xfrm>
            <a:off x="2740862" y="5143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27"/>
          <p:cNvCxnSpPr>
            <a:stCxn id="407" idx="6"/>
            <a:endCxn id="410" idx="2"/>
          </p:cNvCxnSpPr>
          <p:nvPr/>
        </p:nvCxnSpPr>
        <p:spPr>
          <a:xfrm rot="10800000" flipH="1">
            <a:off x="2740862" y="3895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3" name="Google Shape;423;p27"/>
          <p:cNvGrpSpPr/>
          <p:nvPr/>
        </p:nvGrpSpPr>
        <p:grpSpPr>
          <a:xfrm>
            <a:off x="3677163" y="3682273"/>
            <a:ext cx="1968727" cy="425600"/>
            <a:chOff x="2678825" y="1476150"/>
            <a:chExt cx="1476545" cy="319200"/>
          </a:xfrm>
        </p:grpSpPr>
        <p:sp>
          <p:nvSpPr>
            <p:cNvPr id="412" name="Google Shape;412;p27"/>
            <p:cNvSpPr/>
            <p:nvPr/>
          </p:nvSpPr>
          <p:spPr>
            <a:xfrm>
              <a:off x="2852825" y="1476150"/>
              <a:ext cx="1302545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678825" y="1548750"/>
              <a:ext cx="174000" cy="174000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4" name="Google Shape;424;p27"/>
          <p:cNvGrpSpPr/>
          <p:nvPr/>
        </p:nvGrpSpPr>
        <p:grpSpPr>
          <a:xfrm>
            <a:off x="924496" y="4930273"/>
            <a:ext cx="1816367" cy="425600"/>
            <a:chOff x="614325" y="2412150"/>
            <a:chExt cx="1362275" cy="319200"/>
          </a:xfrm>
        </p:grpSpPr>
        <p:sp>
          <p:nvSpPr>
            <p:cNvPr id="425" name="Google Shape;425;p27"/>
            <p:cNvSpPr/>
            <p:nvPr/>
          </p:nvSpPr>
          <p:spPr>
            <a:xfrm>
              <a:off x="614325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802600" y="2484750"/>
              <a:ext cx="174000" cy="174000"/>
            </a:xfrm>
            <a:prstGeom prst="ellipse">
              <a:avLst/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3677161" y="6178273"/>
            <a:ext cx="2223905" cy="425600"/>
            <a:chOff x="2678825" y="3348150"/>
            <a:chExt cx="1667929" cy="319200"/>
          </a:xfrm>
        </p:grpSpPr>
        <p:sp>
          <p:nvSpPr>
            <p:cNvPr id="417" name="Google Shape;417;p27"/>
            <p:cNvSpPr/>
            <p:nvPr/>
          </p:nvSpPr>
          <p:spPr>
            <a:xfrm>
              <a:off x="2852824" y="3348150"/>
              <a:ext cx="149393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Unobserved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678825" y="3420750"/>
              <a:ext cx="174000" cy="17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cxnSp>
        <p:nvCxnSpPr>
          <p:cNvPr id="441" name="Google Shape;441;p27"/>
          <p:cNvCxnSpPr>
            <a:cxnSpLocks/>
            <a:endCxn id="442" idx="2"/>
          </p:cNvCxnSpPr>
          <p:nvPr/>
        </p:nvCxnSpPr>
        <p:spPr>
          <a:xfrm>
            <a:off x="5835496" y="6391073"/>
            <a:ext cx="781600" cy="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3" name="Google Shape;443;p27"/>
          <p:cNvGrpSpPr/>
          <p:nvPr/>
        </p:nvGrpSpPr>
        <p:grpSpPr>
          <a:xfrm>
            <a:off x="6616995" y="6178273"/>
            <a:ext cx="2296489" cy="425600"/>
            <a:chOff x="6563750" y="3805350"/>
            <a:chExt cx="1722367" cy="319200"/>
          </a:xfrm>
        </p:grpSpPr>
        <p:sp>
          <p:nvSpPr>
            <p:cNvPr id="444" name="Google Shape;444;p27"/>
            <p:cNvSpPr/>
            <p:nvPr/>
          </p:nvSpPr>
          <p:spPr>
            <a:xfrm>
              <a:off x="6737749" y="3805350"/>
              <a:ext cx="15483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“Parameter”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563750" y="3877950"/>
              <a:ext cx="174000" cy="17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sp>
        <p:nvSpPr>
          <p:cNvPr id="445" name="Google Shape;445;p27"/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/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𝐶𝐻</m:t>
                      </m:r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6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496F66C-AA89-4676-9DCF-E33450D09872}"/>
              </a:ext>
            </a:extLst>
          </p:cNvPr>
          <p:cNvSpPr/>
          <p:nvPr/>
        </p:nvSpPr>
        <p:spPr>
          <a:xfrm>
            <a:off x="4381941" y="2213781"/>
            <a:ext cx="542260" cy="510363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000F8C-8161-4A51-ABD2-EC5CA7ED2D03}"/>
              </a:ext>
            </a:extLst>
          </p:cNvPr>
          <p:cNvSpPr/>
          <p:nvPr/>
        </p:nvSpPr>
        <p:spPr>
          <a:xfrm>
            <a:off x="5468677" y="2244899"/>
            <a:ext cx="433716" cy="445904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659787-7F35-4E6B-9F65-77C35720A154}"/>
              </a:ext>
            </a:extLst>
          </p:cNvPr>
          <p:cNvCxnSpPr>
            <a:cxnSpLocks/>
            <a:stCxn id="410" idx="0"/>
            <a:endCxn id="2" idx="4"/>
          </p:cNvCxnSpPr>
          <p:nvPr/>
        </p:nvCxnSpPr>
        <p:spPr>
          <a:xfrm flipV="1">
            <a:off x="3793163" y="2724144"/>
            <a:ext cx="859908" cy="1054929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79D183-2186-4DEB-8F82-BD9E1EFD2276}"/>
              </a:ext>
            </a:extLst>
          </p:cNvPr>
          <p:cNvCxnSpPr>
            <a:stCxn id="410" idx="0"/>
            <a:endCxn id="33" idx="3"/>
          </p:cNvCxnSpPr>
          <p:nvPr/>
        </p:nvCxnSpPr>
        <p:spPr>
          <a:xfrm flipV="1">
            <a:off x="3793163" y="2625502"/>
            <a:ext cx="1739030" cy="1153571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0F84EFD-6CEB-4E16-8822-4574FEEF9192}"/>
              </a:ext>
            </a:extLst>
          </p:cNvPr>
          <p:cNvSpPr/>
          <p:nvPr/>
        </p:nvSpPr>
        <p:spPr>
          <a:xfrm>
            <a:off x="6106852" y="2244504"/>
            <a:ext cx="433716" cy="445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5CE66D-992F-40D1-9F90-9B73CB53EF99}"/>
              </a:ext>
            </a:extLst>
          </p:cNvPr>
          <p:cNvSpPr/>
          <p:nvPr/>
        </p:nvSpPr>
        <p:spPr>
          <a:xfrm>
            <a:off x="7180959" y="2262714"/>
            <a:ext cx="542260" cy="5103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4CB283-0160-45E4-ABF1-855EDA9916FD}"/>
              </a:ext>
            </a:extLst>
          </p:cNvPr>
          <p:cNvCxnSpPr>
            <a:stCxn id="442" idx="0"/>
            <a:endCxn id="38" idx="4"/>
          </p:cNvCxnSpPr>
          <p:nvPr/>
        </p:nvCxnSpPr>
        <p:spPr>
          <a:xfrm flipH="1" flipV="1">
            <a:off x="6323710" y="2690408"/>
            <a:ext cx="409285" cy="35846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A8DCE2-7357-45FE-AA61-B58861A6ECEB}"/>
              </a:ext>
            </a:extLst>
          </p:cNvPr>
          <p:cNvCxnSpPr>
            <a:stCxn id="442" idx="0"/>
            <a:endCxn id="39" idx="4"/>
          </p:cNvCxnSpPr>
          <p:nvPr/>
        </p:nvCxnSpPr>
        <p:spPr>
          <a:xfrm flipV="1">
            <a:off x="6732995" y="2773077"/>
            <a:ext cx="719094" cy="350199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/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32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F04069-2E40-4C29-980B-C4E1FE61E041}"/>
              </a:ext>
            </a:extLst>
          </p:cNvPr>
          <p:cNvCxnSpPr/>
          <p:nvPr/>
        </p:nvCxnSpPr>
        <p:spPr>
          <a:xfrm>
            <a:off x="4777526" y="1763434"/>
            <a:ext cx="24709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/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e.g., 1100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number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 </a:t>
                </a:r>
                <a:r>
                  <a:rPr lang="en-GB" sz="2400" dirty="0"/>
                  <a:t>= number not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𝐶𝐻</m:t>
                        </m:r>
                      </m:sub>
                    </m:sSub>
                  </m:oMath>
                </a14:m>
                <a:r>
                  <a:rPr lang="en-GB" sz="2400" i="1" dirty="0"/>
                  <a:t> = e.g.,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</a:t>
                </a:r>
                <a:endParaRPr lang="en-GB" sz="2400" i="1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blipFill>
                <a:blip r:embed="rId5"/>
                <a:stretch>
                  <a:fillRect l="-2283" t="-2516" r="-182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2E3B94-D39D-4B39-A424-FAACA2197B5D}"/>
              </a:ext>
            </a:extLst>
          </p:cNvPr>
          <p:cNvSpPr txBox="1"/>
          <p:nvPr/>
        </p:nvSpPr>
        <p:spPr>
          <a:xfrm>
            <a:off x="183086" y="2270360"/>
            <a:ext cx="37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that this is a huge simplification!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3" grpId="0" animBg="1"/>
      <p:bldP spid="38" grpId="0" animBg="1"/>
      <p:bldP spid="39" grpId="0" animBg="1"/>
      <p:bldP spid="49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7A29-B437-4FE5-A5A6-A9DC70CF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70778"/>
            <a:ext cx="11360800" cy="763600"/>
          </a:xfrm>
        </p:spPr>
        <p:txBody>
          <a:bodyPr/>
          <a:lstStyle/>
          <a:p>
            <a:r>
              <a:rPr lang="en-GB" dirty="0"/>
              <a:t>How does Maximum Likelihood Estimate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12816-E7F1-4A19-9DF0-F418DE07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360504" cy="4828656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Previously I said;</a:t>
            </a:r>
          </a:p>
          <a:p>
            <a:pPr marL="152396" indent="0">
              <a:buNone/>
            </a:pPr>
            <a:r>
              <a:rPr lang="en-GB" dirty="0"/>
              <a:t>‘The “algorithm” tries many different possible values for all parameters.’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But that’s not very satisfying.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What follows is </a:t>
            </a:r>
            <a:r>
              <a:rPr lang="en-GB" i="1" dirty="0"/>
              <a:t>very</a:t>
            </a:r>
            <a:r>
              <a:rPr lang="en-GB" dirty="0"/>
              <a:t> complex.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 do not expect you to understand, I just want to give you an idea of how the engine 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75573-FA8A-40AD-AB7A-B0C37059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28" y="941244"/>
            <a:ext cx="5448772" cy="5745978"/>
          </a:xfrm>
          <a:prstGeom prst="rect">
            <a:avLst/>
          </a:prstGeom>
        </p:spPr>
      </p:pic>
      <p:sp>
        <p:nvSpPr>
          <p:cNvPr id="14" name="Google Shape;445;p27">
            <a:extLst>
              <a:ext uri="{FF2B5EF4-FFF2-40B4-BE49-F238E27FC236}">
                <a16:creationId xmlns:a16="http://schemas.microsoft.com/office/drawing/2014/main" id="{8C183E97-1645-4781-BD5C-4157FA9FA0EE}"/>
              </a:ext>
            </a:extLst>
          </p:cNvPr>
          <p:cNvSpPr/>
          <p:nvPr/>
        </p:nvSpPr>
        <p:spPr>
          <a:xfrm>
            <a:off x="2367540" y="934378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726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0EAD-A16F-4124-AA09-7B9654BE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7"/>
            <a:ext cx="12192000" cy="763600"/>
          </a:xfrm>
        </p:spPr>
        <p:txBody>
          <a:bodyPr/>
          <a:lstStyle/>
          <a:p>
            <a:pPr algn="ctr"/>
            <a:r>
              <a:rPr lang="en-GB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E6009-2A6F-493A-A005-1C4A975A7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58867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The “rating” (a.k.a. the Likelihood) equation</a:t>
            </a:r>
          </a:p>
          <a:p>
            <a:pPr lvl="1"/>
            <a:endParaRPr lang="en-GB" dirty="0"/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C2ED93CC-CA52-4C1E-B83D-7A6245373516}"/>
              </a:ext>
            </a:extLst>
          </p:cNvPr>
          <p:cNvSpPr/>
          <p:nvPr/>
        </p:nvSpPr>
        <p:spPr>
          <a:xfrm>
            <a:off x="4284918" y="8161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/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123452"/>
                <a:ext cx="12192000" cy="3731981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2133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Read as;</a:t>
                </a:r>
              </a:p>
              <a:p>
                <a:pPr marL="152396" indent="0">
                  <a:buNone/>
                </a:pPr>
                <a:r>
                  <a:rPr lang="en-GB" dirty="0"/>
                  <a:t>The likelihood (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), which is based on the proposed number of individuals (</a:t>
                </a:r>
                <a:r>
                  <a:rPr lang="en-GB" i="1" dirty="0"/>
                  <a:t>N</a:t>
                </a:r>
                <a:r>
                  <a:rPr lang="en-GB" dirty="0"/>
                  <a:t>) and capture probabilities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and is conditional (|) on the data, is proportional to 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) the factorial (!)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(e.g. 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= 3,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! = 3 * 2 * 1), divided by the factorial of the number of individuals never encountered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), multiplied by the product (∏) of the cumulative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) of each capture history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dirty="0"/>
                  <a:t>) to the power of the respective number of individuals with each specific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dirty="0"/>
                  <a:t>, multiplied by the probability of not encountering individuals, to the power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3452"/>
                <a:ext cx="12192000" cy="3731981"/>
              </a:xfrm>
              <a:prstGeom prst="rect">
                <a:avLst/>
              </a:prstGeom>
              <a:blipFill>
                <a:blip r:embed="rId3"/>
                <a:stretch>
                  <a:fillRect t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1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calculate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563" t="-10667" r="-242762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3430" t="-10667" r="-620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51575" t="-109211" r="-8076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212000" r="-8076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312000" r="-807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018" t="-9333" r="-243304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6240" t="-107895" r="-7440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210667" r="-744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310667" r="-744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10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𝟖𝟓</m:t>
                          </m:r>
                          <m:r>
                            <a:rPr lang="en-GB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(0.25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p>
                          </m:sSup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/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𝟕𝟔𝟑𝟏𝟖𝟒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∗6.681912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−52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/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5.187291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+70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blipFill>
                <a:blip r:embed="rId6"/>
                <a:stretch>
                  <a:fillRect r="-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/>
              <p:nvPr/>
            </p:nvSpPr>
            <p:spPr>
              <a:xfrm>
                <a:off x="-876302" y="4755741"/>
                <a:ext cx="8940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51,872,910,000,000,002,</m:t>
                      </m:r>
                    </m:oMath>
                  </m:oMathPara>
                </a14:m>
                <a:endParaRPr lang="en-GB" sz="2400" i="1" dirty="0"/>
              </a:p>
              <a:p>
                <a:r>
                  <a:rPr lang="en-GB" sz="24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626,644,064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642,484,628,</m:t>
                    </m:r>
                  </m:oMath>
                </a14:m>
                <a:endParaRPr lang="en-GB" sz="2400" i="1" dirty="0"/>
              </a:p>
              <a:p>
                <a:r>
                  <a:rPr lang="en-GB" sz="2400" dirty="0"/>
                  <a:t> 			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620,480,602,880,426,460,</m:t>
                    </m:r>
                  </m:oMath>
                </a14:m>
                <a:endParaRPr lang="en-GB" sz="2400" i="1" dirty="0"/>
              </a:p>
              <a:p>
                <a:r>
                  <a:rPr lang="en-GB" sz="2400" dirty="0"/>
                  <a:t> 			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084,042,624,462,424,266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6302" y="4755741"/>
                <a:ext cx="8940801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30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2.47757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D1758-1C52-4508-882C-1DF5612A2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52" y="2222500"/>
            <a:ext cx="4395733" cy="463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=30</m:t>
                    </m:r>
                  </m:oMath>
                </a14:m>
                <a:r>
                  <a:rPr lang="en-GB" dirty="0"/>
                  <a:t> is higher than 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only tried these two values, we’d assume that there were 30 animals that we never encountered.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  <a:blipFill>
                <a:blip r:embed="rId6"/>
                <a:stretch>
                  <a:fillRect l="-1684" t="-2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0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BC2E-F8BC-4B74-8B89-7154CE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dirty="0"/>
              <a:t>Letting MLE do it’s thing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5B0A7D1-70DE-4ED9-8B08-AA003523C8BF}"/>
              </a:ext>
            </a:extLst>
          </p:cNvPr>
          <p:cNvSpPr/>
          <p:nvPr/>
        </p:nvSpPr>
        <p:spPr>
          <a:xfrm>
            <a:off x="1381087" y="10672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F41BF-8C04-4629-97CA-BC0D73A4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14" y="556011"/>
            <a:ext cx="5448772" cy="574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We “maximise” the likelihood when we find the best possible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In reality, MLE is trying combinations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to find the best values for both. 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There is another use of the likelihood…</a:t>
                </a: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  <a:blipFill>
                <a:blip r:embed="rId3"/>
                <a:stretch>
                  <a:fillRect t="-2142" r="-795" b="-1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1501</Words>
  <Application>Microsoft Office PowerPoint</Application>
  <PresentationFormat>Widescreen</PresentationFormat>
  <Paragraphs>239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Office Theme</vt:lpstr>
      <vt:lpstr>Using “Machine Learning” (a.k.a statistics) to estimate the unknown</vt:lpstr>
      <vt:lpstr>Where we are</vt:lpstr>
      <vt:lpstr>Closed CMR; statistics and data</vt:lpstr>
      <vt:lpstr>How does Maximum Likelihood Estimate work?</vt:lpstr>
      <vt:lpstr>Behind the scenes</vt:lpstr>
      <vt:lpstr>Let’s calculate MLE</vt:lpstr>
      <vt:lpstr>When f_0 = 10 and p = 0.5</vt:lpstr>
      <vt:lpstr>When f_0 = 30 and p = 0.5</vt:lpstr>
      <vt:lpstr>Letting MLE do it’s thing</vt:lpstr>
      <vt:lpstr>Which model best fits our data?</vt:lpstr>
      <vt:lpstr>Overfitting and underfitting</vt:lpstr>
      <vt:lpstr>Using AIC to find most “parsimonious” model</vt:lpstr>
      <vt:lpstr>From Likelihood to Log-Likelihood</vt:lpstr>
      <vt:lpstr>From Log-Likelihood to -2*Log-Likelihood</vt:lpstr>
      <vt:lpstr>Savvy shoppers</vt:lpstr>
      <vt:lpstr>Let’s buy some dog toys</vt:lpstr>
      <vt:lpstr>Model selection with AIC</vt:lpstr>
      <vt:lpstr>No amount of clever statistics can save you from the Monkey’s paw!</vt:lpstr>
      <vt:lpstr>Bring it all together</vt:lpstr>
      <vt:lpstr>7,500 mink traps operated by 14 staff</vt:lpstr>
      <vt:lpstr>A Closed CMR model to estimate N ̂ </vt:lpstr>
      <vt:lpstr>Programme MARK software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“Machine Learning” (a.k.a statistics) to estimate the unknown</dc:title>
  <dc:creator>Deon Roos</dc:creator>
  <cp:lastModifiedBy>ROOS, DEON (PGR)</cp:lastModifiedBy>
  <cp:revision>35</cp:revision>
  <dcterms:created xsi:type="dcterms:W3CDTF">2021-01-01T12:01:28Z</dcterms:created>
  <dcterms:modified xsi:type="dcterms:W3CDTF">2021-11-02T14:44:26Z</dcterms:modified>
</cp:coreProperties>
</file>